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71" r:id="rId2"/>
    <p:sldId id="330" r:id="rId3"/>
    <p:sldId id="331" r:id="rId4"/>
    <p:sldId id="333" r:id="rId5"/>
    <p:sldId id="332" r:id="rId6"/>
    <p:sldId id="335" r:id="rId7"/>
    <p:sldId id="334" r:id="rId8"/>
    <p:sldId id="336" r:id="rId9"/>
    <p:sldId id="337" r:id="rId10"/>
    <p:sldId id="338" r:id="rId11"/>
    <p:sldId id="341" r:id="rId12"/>
    <p:sldId id="339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2" r:id="rId22"/>
    <p:sldId id="351" r:id="rId23"/>
    <p:sldId id="350" r:id="rId24"/>
    <p:sldId id="354" r:id="rId25"/>
    <p:sldId id="353" r:id="rId26"/>
    <p:sldId id="358" r:id="rId27"/>
    <p:sldId id="357" r:id="rId28"/>
    <p:sldId id="359" r:id="rId29"/>
    <p:sldId id="360" r:id="rId30"/>
    <p:sldId id="361" r:id="rId31"/>
    <p:sldId id="362" r:id="rId32"/>
    <p:sldId id="363" r:id="rId33"/>
    <p:sldId id="366" r:id="rId34"/>
    <p:sldId id="367" r:id="rId35"/>
    <p:sldId id="364" r:id="rId36"/>
    <p:sldId id="368" r:id="rId37"/>
    <p:sldId id="365" r:id="rId38"/>
    <p:sldId id="371" r:id="rId39"/>
    <p:sldId id="369" r:id="rId40"/>
    <p:sldId id="37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/>
    <p:restoredTop sz="92301"/>
  </p:normalViewPr>
  <p:slideViewPr>
    <p:cSldViewPr>
      <p:cViewPr>
        <p:scale>
          <a:sx n="83" d="100"/>
          <a:sy n="83" d="100"/>
        </p:scale>
        <p:origin x="1168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7B160-92B4-4D76-9D0D-0780B343C2DC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1C3AD-E8EE-4C7C-A74B-4DBCBA7D8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2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B12A7-7F67-E941-B030-91A74E188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43A7-32E2-694E-9613-325035990FAE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B54-73C1-9D45-A6D1-5487972A89D9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F16-99D5-2541-9711-CC0F02E7F1F6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4E4C-1DBA-9B44-900E-407DC34FBF1C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3F74-8415-4C4A-89EE-0F562FD5EE31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864C-12A9-514B-A731-0B4CF4B0D2E6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43E9-8714-BF4F-A2CD-80FB41963FBE}" type="datetime1">
              <a:rPr lang="en-US" smtClean="0"/>
              <a:t>3/22/18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3CBC-D8EE-C645-98A0-20E1EE9D1B2C}" type="datetime1">
              <a:rPr lang="en-US" smtClean="0"/>
              <a:t>3/22/18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A8E0-42C4-C04C-B181-2BAA929033B4}" type="datetime1">
              <a:rPr lang="en-US" smtClean="0"/>
              <a:t>3/22/18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7F2C508-64EC-BA46-B3B0-BF15BA16133D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2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3043-FF55-054F-8D45-9786AA47478A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03811A-63B3-3948-9481-534DE0B1AD39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1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Mixed Effects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564179"/>
          </a:xfrm>
        </p:spPr>
        <p:txBody>
          <a:bodyPr>
            <a:normAutofit/>
          </a:bodyPr>
          <a:lstStyle/>
          <a:p>
            <a:r>
              <a:rPr lang="en-US" dirty="0" smtClean="0"/>
              <a:t>Define Mixed effects</a:t>
            </a:r>
          </a:p>
          <a:p>
            <a:r>
              <a:rPr lang="en-US" dirty="0" smtClean="0"/>
              <a:t>Give overview of conditional distributions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B723-F678-431B-A1E1-F5CC89607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Bayes’ theorem</a:t>
                </a:r>
                <a:r>
                  <a:rPr lang="en-US" dirty="0" smtClean="0"/>
                  <a:t> is the language of conditional distributions</a:t>
                </a:r>
              </a:p>
              <a:p>
                <a:r>
                  <a:rPr lang="en-US" dirty="0" smtClean="0"/>
                  <a:t>Supposing we wish to know </a:t>
                </a:r>
                <a:r>
                  <a:rPr lang="en-US" dirty="0"/>
                  <a:t>Prob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 smtClean="0"/>
                  <a:t> then we can use Bayes’ theorem:</a:t>
                </a:r>
              </a:p>
              <a:p>
                <a:r>
                  <a:rPr lang="en-US" dirty="0" err="1" smtClean="0"/>
                  <a:t>Prob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 smtClean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rob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Now we know how to estimate two of the quantities on the right-hand side </a:t>
                </a:r>
              </a:p>
              <a:p>
                <a:r>
                  <a:rPr lang="en-US" sz="1800" dirty="0" smtClean="0"/>
                  <a:t>(we will discuss “logistic regression” later which will provide a better estimate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Prob</m:t>
                    </m:r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  <m:r>
                          <a:rPr lang="en-US" sz="1800" i="1">
                            <a:latin typeface="Cambria Math" charset="0"/>
                          </a:rPr>
                          <m:t>|</m:t>
                        </m:r>
                        <m:r>
                          <a:rPr lang="en-US" sz="1800" i="1">
                            <a:latin typeface="Cambria Math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1800" dirty="0" smtClean="0"/>
                  <a:t>)</a:t>
                </a:r>
              </a:p>
              <a:p>
                <a:r>
                  <a:rPr lang="en-US" sz="1800" dirty="0" smtClean="0"/>
                  <a:t>We need a reasonable estimator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Prob</m:t>
                    </m:r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1800" dirty="0" smtClean="0"/>
                  <a:t> (the marginal dist.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1800" dirty="0" smtClean="0"/>
                  <a:t>):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800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𝑤𝑖𝑡h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𝑐𝑜𝑛𝑑𝑖𝑡𝑖𝑜𝑛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num>
                      <m:den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 smtClean="0"/>
                  <a:t>Now, we can produce the desired probability estimate: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800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sz="180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18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Prob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Prob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</m:num>
                      <m:den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Prob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800" dirty="0"/>
                  <a:t> </a:t>
                </a:r>
              </a:p>
              <a:p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  <a:blipFill rotWithShape="0">
                <a:blip r:embed="rId2"/>
                <a:stretch>
                  <a:fillRect l="-793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4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as a Conditional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Going back to our example: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can incorporate the random effect via a conditional distribution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(Note that we still need to the 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, which is still normal)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1497" r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Effects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Suppose we have: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Fixed </a:t>
                </a:r>
                <a:r>
                  <a:rPr lang="en-US" dirty="0" smtClean="0"/>
                  <a:t>effect explanatory </a:t>
                </a:r>
                <a:r>
                  <a:rPr lang="en-US" dirty="0" smtClean="0"/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Random effect </a:t>
                </a:r>
                <a:r>
                  <a:rPr lang="en-US" dirty="0" smtClean="0"/>
                  <a:t>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𝑞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𝑞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𝑄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Then we write the conditional mixed effects model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=1,2,…,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𝑖𝑞</m:t>
                        </m:r>
                      </m:sub>
                    </m:sSub>
                  </m:oMath>
                </a14:m>
                <a:r>
                  <a:rPr lang="en-US" dirty="0" smtClean="0"/>
                  <a:t> is just either 0 or 1</a:t>
                </a:r>
              </a:p>
              <a:p>
                <a:r>
                  <a:rPr lang="en-US" dirty="0" smtClean="0"/>
                  <a:t>(depending on which random effect occurs with which observations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smtClean="0"/>
                  <a:t>(Note</a:t>
                </a:r>
                <a:r>
                  <a:rPr lang="en-US" dirty="0" smtClean="0"/>
                  <a:t>: If you specify an interaction between a fixed and random effect, </a:t>
                </a:r>
                <a:r>
                  <a:rPr lang="en-US" smtClean="0"/>
                  <a:t>that interaction is a random effect)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  <a:blipFill rotWithShape="0">
                <a:blip r:embed="rId2"/>
                <a:stretch>
                  <a:fillRect l="-1832" t="-1497" b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Effects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It is convenient to write this in matrix form as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There is also a conditional variance:</a:t>
                </a:r>
              </a:p>
              <a:p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 is an n by n covariance </a:t>
                </a:r>
                <a:r>
                  <a:rPr lang="en-US" dirty="0" smtClean="0"/>
                  <a:t>matrix</a:t>
                </a:r>
              </a:p>
              <a:p>
                <a:r>
                  <a:rPr lang="en-US" dirty="0" smtClean="0"/>
                  <a:t>(This is like writing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, with </a:t>
                </a:r>
                <a:r>
                  <a:rPr lang="en-US" dirty="0" err="1" smtClean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.  So far,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. But this won’t always be the case)</a:t>
                </a:r>
              </a:p>
              <a:p>
                <a:r>
                  <a:rPr lang="en-US" dirty="0" smtClean="0"/>
                  <a:t>Both of these together plus the normality assumption yields: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b="0" i="1" dirty="0" smtClean="0">
                        <a:latin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        </a:t>
                </a:r>
                <a14:m>
                  <m:oMath xmlns:m="http://schemas.openxmlformats.org/officeDocument/2006/math">
                    <m:r>
                      <a:rPr lang="is-I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Y has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conditional</a:t>
                </a:r>
                <a:r>
                  <a:rPr lang="en-US" dirty="0" smtClean="0"/>
                  <a:t> normal distribution</a:t>
                </a:r>
                <a:endParaRPr lang="en-US" dirty="0" smtClean="0"/>
              </a:p>
              <a:p>
                <a:r>
                  <a:rPr lang="en-US" dirty="0" smtClean="0"/>
                  <a:t>To complete the specification, write the marginal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</m:oMath>
                </a14:m>
                <a:r>
                  <a:rPr lang="en-US" dirty="0" smtClean="0"/>
                  <a:t> as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 smtClean="0"/>
                  <a:t>Q </a:t>
                </a:r>
                <a:r>
                  <a:rPr lang="en-US" dirty="0"/>
                  <a:t>by </a:t>
                </a:r>
                <a:r>
                  <a:rPr lang="en-US" dirty="0" smtClean="0"/>
                  <a:t>Q </a:t>
                </a:r>
                <a:r>
                  <a:rPr lang="en-US" dirty="0"/>
                  <a:t>covariance </a:t>
                </a:r>
                <a:r>
                  <a:rPr lang="en-US" dirty="0" smtClean="0"/>
                  <a:t>matrix</a:t>
                </a:r>
              </a:p>
              <a:p>
                <a:r>
                  <a:rPr lang="en-US" dirty="0" smtClean="0"/>
                  <a:t>(The notation </a:t>
                </a:r>
                <a:r>
                  <a:rPr lang="en-US" dirty="0" smtClean="0"/>
                  <a:t>“R</a:t>
                </a:r>
                <a:r>
                  <a:rPr lang="en-US" dirty="0" smtClean="0"/>
                  <a:t>” and </a:t>
                </a:r>
                <a:r>
                  <a:rPr lang="en-US" dirty="0" smtClean="0"/>
                  <a:t>“G</a:t>
                </a:r>
                <a:r>
                  <a:rPr lang="en-US" dirty="0" smtClean="0"/>
                  <a:t>” are so common that they lead to formal </a:t>
                </a:r>
                <a:r>
                  <a:rPr lang="en-US" dirty="0" smtClean="0"/>
                  <a:t>terms later)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  <a:blipFill rotWithShape="0">
                <a:blip r:embed="rId2"/>
                <a:stretch>
                  <a:fillRect l="-1832" t="-1497" r="-513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Mixed Effects </a:t>
            </a:r>
            <a:r>
              <a:rPr lang="en-US" dirty="0" smtClean="0"/>
              <a:t>Model: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parameters that need to be estimated are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Additionally, we need to make predictions about the random effects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Generally speaking, this is done via (restricted) maximum likelihood </a:t>
                </a:r>
              </a:p>
              <a:p>
                <a:r>
                  <a:rPr lang="en-US" dirty="0" smtClean="0"/>
                  <a:t>(although, the implementation and details are a bit involved)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10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/>
              <a:t>Mixed Effects </a:t>
            </a:r>
            <a:r>
              <a:rPr lang="en-US" dirty="0" smtClean="0"/>
              <a:t>Model: Conditional vs. Marginal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026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Conditional Model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 dirty="0">
                        <a:latin typeface="Cambria Math" charset="0"/>
                      </a:rPr>
                      <m:t>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 is an n by n covariance matrix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is an Q by Q covariance </a:t>
                </a:r>
                <a:r>
                  <a:rPr lang="en-US" dirty="0" smtClean="0"/>
                  <a:t>matrix</a:t>
                </a:r>
              </a:p>
              <a:p>
                <a:endParaRPr lang="en-US" dirty="0"/>
              </a:p>
              <a:p>
                <a:r>
                  <a:rPr lang="en-US" dirty="0" smtClean="0"/>
                  <a:t>We can alternatively write down the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Marginal Model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Var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{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Here </a:t>
                </a:r>
                <a:r>
                  <a:rPr lang="en-US" dirty="0" smtClean="0"/>
                  <a:t>is the “Equivalence Law of Statistics” at work</a:t>
                </a:r>
                <a:r>
                  <a:rPr lang="en-US" dirty="0" smtClean="0"/>
                  <a:t>!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02666"/>
              </a:xfrm>
              <a:blipFill rotWithShape="0">
                <a:blip r:embed="rId2"/>
                <a:stretch>
                  <a:fillRect l="-1832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43200" y="2590800"/>
            <a:ext cx="4191000" cy="1905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62471" y="3048000"/>
            <a:ext cx="381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(Some mean term has been converted to variance/covariance)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Effects Model: Conditional vs. Marginal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>
                    <a:solidFill>
                      <a:srgbClr val="FF0000"/>
                    </a:solidFill>
                  </a:rPr>
                  <a:t>Conditional Model:</a:t>
                </a:r>
              </a:p>
              <a:p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1900" b="0" i="1" dirty="0" smtClean="0">
                        <a:latin typeface="Cambria Math" charset="0"/>
                      </a:rPr>
                      <m:t>𝑈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900" dirty="0" smtClean="0"/>
              </a:p>
              <a:p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1900" dirty="0"/>
                  <a:t> where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sz="1900" dirty="0"/>
                  <a:t> is an </a:t>
                </a:r>
                <a:r>
                  <a:rPr lang="en-US" sz="1900" dirty="0" smtClean="0"/>
                  <a:t>Q </a:t>
                </a:r>
                <a:r>
                  <a:rPr lang="en-US" sz="1900" dirty="0"/>
                  <a:t>by </a:t>
                </a:r>
                <a:r>
                  <a:rPr lang="en-US" sz="1900" dirty="0" smtClean="0"/>
                  <a:t>Q </a:t>
                </a:r>
                <a:r>
                  <a:rPr lang="en-US" sz="1900" dirty="0"/>
                  <a:t>covariance </a:t>
                </a:r>
                <a:r>
                  <a:rPr lang="en-US" sz="1900" dirty="0" smtClean="0"/>
                  <a:t>matrix</a:t>
                </a:r>
              </a:p>
              <a:p>
                <a:r>
                  <a:rPr lang="en-US" sz="1900" dirty="0" smtClean="0">
                    <a:solidFill>
                      <a:srgbClr val="FF0000"/>
                    </a:solidFill>
                  </a:rPr>
                  <a:t>Marginal Model:</a:t>
                </a:r>
              </a:p>
              <a:p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19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19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9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19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en-US" sz="1900" dirty="0"/>
                          <m:t> </m:t>
                        </m:r>
                      </m:e>
                    </m:d>
                  </m:oMath>
                </a14:m>
                <a:endParaRPr lang="en-US" sz="1900" dirty="0" smtClean="0"/>
              </a:p>
              <a:p>
                <a:r>
                  <a:rPr lang="en-US" sz="1900" dirty="0"/>
                  <a:t>Although these models are equivalent when Y is modeled as normal: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/>
                  <a:t>Equivalent doesn’t mean the same </a:t>
                </a:r>
                <a:r>
                  <a:rPr lang="en-US" sz="1900" dirty="0" smtClean="0"/>
                  <a:t>(especially in terms of algorithms)</a:t>
                </a:r>
                <a:endParaRPr lang="en-US" sz="1900" dirty="0"/>
              </a:p>
              <a:p>
                <a:pPr>
                  <a:buFont typeface="Arial" charset="0"/>
                  <a:buChar char="•"/>
                </a:pPr>
                <a:r>
                  <a:rPr lang="en-US" sz="1900" dirty="0"/>
                  <a:t>the conditional and marginal models won’t be equivalent under other distributional assumptions e.g. Bernoulli</a:t>
                </a:r>
              </a:p>
              <a:p>
                <a:r>
                  <a:rPr lang="en-US" sz="1900" dirty="0" smtClean="0"/>
                  <a:t>Models </a:t>
                </a:r>
                <a:r>
                  <a:rPr lang="en-US" sz="1900" dirty="0" smtClean="0"/>
                  <a:t>can be fit with a very wide range of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19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endParaRPr lang="en-US" sz="1900" dirty="0" smtClean="0"/>
              </a:p>
              <a:p>
                <a:r>
                  <a:rPr lang="en-US" sz="1900" dirty="0" smtClean="0"/>
                  <a:t>(Multiway </a:t>
                </a:r>
                <a:r>
                  <a:rPr lang="en-US" sz="1900" dirty="0" smtClean="0"/>
                  <a:t>ANOVA.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r>
                  <a:rPr lang="en-US" sz="1900" dirty="0" smtClean="0"/>
                  <a:t> as 0s and 1s (depending on design),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sz="19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1900" dirty="0" smtClean="0"/>
                  <a:t>)</a:t>
                </a:r>
                <a:endParaRPr lang="en-US" sz="1900" dirty="0" smtClean="0"/>
              </a:p>
              <a:p>
                <a:endParaRPr lang="en-US" sz="19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  <a:blipFill rotWithShape="0">
                <a:blip r:embed="rId2"/>
                <a:stretch>
                  <a:fillRect l="-1758" t="-1339" r="-1978" b="-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Effects Model: Conditional vs. Marginal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Conditional Model: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 dirty="0">
                        <a:latin typeface="Cambria Math" charset="0"/>
                      </a:rPr>
                      <m:t>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/>
                  <a:t>Q </a:t>
                </a:r>
                <a:r>
                  <a:rPr lang="en-US" dirty="0"/>
                  <a:t>by </a:t>
                </a:r>
                <a:r>
                  <a:rPr lang="en-US" dirty="0"/>
                  <a:t>Q </a:t>
                </a:r>
                <a:r>
                  <a:rPr lang="en-US" dirty="0"/>
                  <a:t>covariance </a:t>
                </a:r>
                <a:r>
                  <a:rPr lang="en-US" dirty="0"/>
                  <a:t>matrix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Marginal Model: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(Reminder: the </a:t>
                </a:r>
                <a:r>
                  <a:rPr lang="en-US" dirty="0" smtClean="0"/>
                  <a:t>notation ”R” and “G” are so common that they lead to formal terms)</a:t>
                </a:r>
              </a:p>
              <a:p>
                <a:r>
                  <a:rPr lang="en-US" b="1" dirty="0" smtClean="0"/>
                  <a:t>Common </a:t>
                </a:r>
                <a:r>
                  <a:rPr lang="en-US" b="1" dirty="0" smtClean="0"/>
                  <a:t>Terminology: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Parameters encoded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 are called “R-side effects” (for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residual</a:t>
                </a:r>
                <a:r>
                  <a:rPr lang="en-US" dirty="0" smtClean="0"/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Parameters </a:t>
                </a:r>
                <a:r>
                  <a:rPr lang="en-US" dirty="0"/>
                  <a:t>encoded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 smtClean="0"/>
                  <a:t>“G-side </a:t>
                </a:r>
                <a:r>
                  <a:rPr lang="en-US" dirty="0"/>
                  <a:t>effects</a:t>
                </a:r>
                <a:r>
                  <a:rPr lang="en-US" dirty="0" smtClean="0"/>
                  <a:t>” (for the random effect)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  <a:blipFill rotWithShape="0">
                <a:blip r:embed="rId2"/>
                <a:stretch>
                  <a:fillRect l="-183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41519" y="2971800"/>
            <a:ext cx="275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that the marginal model specification </a:t>
            </a:r>
            <a:r>
              <a:rPr lang="en-US" dirty="0" smtClean="0"/>
              <a:t>won’t have </a:t>
            </a:r>
            <a:r>
              <a:rPr lang="en-US" dirty="0" smtClean="0"/>
              <a:t>G-side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Models: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Effect or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693334"/>
            <a:ext cx="8321041" cy="4478866"/>
          </a:xfrm>
        </p:spPr>
        <p:txBody>
          <a:bodyPr>
            <a:noAutofit/>
          </a:bodyPr>
          <a:lstStyle/>
          <a:p>
            <a:r>
              <a:rPr lang="en-US" sz="1900" dirty="0"/>
              <a:t>Whether an effect is classified as fixed or random depends </a:t>
            </a:r>
            <a:endParaRPr lang="en-US" sz="1900" dirty="0" smtClean="0"/>
          </a:p>
          <a:p>
            <a:pPr>
              <a:buFont typeface="Arial" charset="0"/>
              <a:buChar char="•"/>
            </a:pPr>
            <a:r>
              <a:rPr lang="en-US" sz="1900" dirty="0" smtClean="0"/>
              <a:t>on </a:t>
            </a:r>
            <a:r>
              <a:rPr lang="en-US" sz="1900" dirty="0"/>
              <a:t>how the factor levels were </a:t>
            </a:r>
            <a:r>
              <a:rPr lang="en-US" sz="1900" dirty="0"/>
              <a:t>selected (were they randomly chosen</a:t>
            </a:r>
            <a:r>
              <a:rPr lang="en-US" sz="1900" dirty="0" smtClean="0"/>
              <a:t>?)</a:t>
            </a:r>
            <a:endParaRPr lang="en-US" sz="1900" dirty="0" smtClean="0"/>
          </a:p>
          <a:p>
            <a:pPr>
              <a:buFont typeface="Arial" charset="0"/>
              <a:buChar char="•"/>
            </a:pPr>
            <a:r>
              <a:rPr lang="en-US" sz="1900" dirty="0" smtClean="0"/>
              <a:t>the </a:t>
            </a:r>
            <a:r>
              <a:rPr lang="en-US" sz="1900" dirty="0"/>
              <a:t>objectives of the </a:t>
            </a:r>
            <a:r>
              <a:rPr lang="en-US" sz="1900" dirty="0"/>
              <a:t>experiment (are you interested in testing that effect?)</a:t>
            </a:r>
          </a:p>
          <a:p>
            <a:pPr>
              <a:buFont typeface="Arial" charset="0"/>
              <a:buChar char="•"/>
            </a:pPr>
            <a:endParaRPr lang="en-US" sz="1900" dirty="0"/>
          </a:p>
          <a:p>
            <a:r>
              <a:rPr lang="en-US" sz="1900" b="1" dirty="0" smtClean="0"/>
              <a:t>Example</a:t>
            </a:r>
            <a:r>
              <a:rPr lang="en-US" sz="1900" b="1" dirty="0" smtClean="0"/>
              <a:t>:</a:t>
            </a:r>
            <a:r>
              <a:rPr lang="en-US" sz="1900" dirty="0" smtClean="0"/>
              <a:t> We are running an agricultural experiment on crop yield.  Let’s consider two related 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We have a group of farmers that paid for statistical consulting for optimizing their farms’ yields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We </a:t>
            </a:r>
            <a:r>
              <a:rPr lang="en-US" sz="1900" dirty="0" smtClean="0"/>
              <a:t>sample from </a:t>
            </a:r>
            <a:r>
              <a:rPr lang="en-US" sz="1900" dirty="0"/>
              <a:t>a group of farmers </a:t>
            </a:r>
            <a:r>
              <a:rPr lang="en-US" sz="1900" dirty="0" smtClean="0"/>
              <a:t>and we run an experiment using the selected farms</a:t>
            </a:r>
            <a:r>
              <a:rPr lang="en-US" sz="1900" dirty="0"/>
              <a:t>’ </a:t>
            </a:r>
            <a:r>
              <a:rPr lang="en-US" sz="1900" dirty="0" smtClean="0"/>
              <a:t>yields as the response</a:t>
            </a:r>
          </a:p>
          <a:p>
            <a:r>
              <a:rPr lang="en-US" sz="1900" dirty="0" smtClean="0"/>
              <a:t>We would block by farm in both cases</a:t>
            </a:r>
          </a:p>
          <a:p>
            <a:r>
              <a:rPr lang="en-US" sz="1900" dirty="0" smtClean="0"/>
              <a:t>But in 1. the block is </a:t>
            </a:r>
            <a:r>
              <a:rPr lang="en-US" sz="1900" dirty="0" smtClean="0"/>
              <a:t>of direct </a:t>
            </a:r>
            <a:r>
              <a:rPr lang="en-US" sz="1900" dirty="0" smtClean="0"/>
              <a:t>interest while in 2. </a:t>
            </a:r>
            <a:r>
              <a:rPr lang="en-US" sz="1900" dirty="0" smtClean="0"/>
              <a:t>it’s used </a:t>
            </a:r>
            <a:r>
              <a:rPr lang="en-US" sz="1900" dirty="0" smtClean="0"/>
              <a:t>to control for confounding</a:t>
            </a:r>
            <a:endParaRPr lang="en-US" sz="1900" dirty="0"/>
          </a:p>
          <a:p>
            <a:endParaRPr lang="en-US" sz="19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Agricultural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321041" cy="44788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Suppose we are testing the effectiveness of two cultivars of a crop at a large, commercial farm</a:t>
            </a:r>
          </a:p>
          <a:p>
            <a:r>
              <a:rPr lang="en-US" dirty="0" smtClean="0"/>
              <a:t>The farm is naturally divided into a large number of pairs of plots, so we decide to create a blocking factor that contains two plots</a:t>
            </a:r>
          </a:p>
          <a:p>
            <a:r>
              <a:rPr lang="en-US" dirty="0" smtClean="0"/>
              <a:t>These plots will be the experimental unit with respect to the treatment</a:t>
            </a:r>
          </a:p>
          <a:p>
            <a:r>
              <a:rPr lang="en-US" dirty="0" smtClean="0"/>
              <a:t>We choose to model the blocking variable as random due to: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As the farm contains many such pairs of plots, we subsample from them randomly (Let’s choose 10 pairs of plots)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We are not directly interested in the blocking effect</a:t>
            </a:r>
          </a:p>
          <a:p>
            <a:pPr marL="0" indent="0">
              <a:buNone/>
            </a:pPr>
            <a:r>
              <a:rPr lang="en-US" dirty="0" smtClean="0"/>
              <a:t>(Generally, never treat a factor you are interested in as random)</a:t>
            </a:r>
          </a:p>
          <a:p>
            <a:pPr marL="0" indent="0">
              <a:buNone/>
            </a:pPr>
            <a:r>
              <a:rPr lang="en-US" dirty="0" smtClean="0"/>
              <a:t>Formally, this is a split-plot design, but it is more common to call it a ”Completely Randomized Block Design” (RCB)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for Treatment Effect with a Blocked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586404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Let’s represent the two varieties of cultivars as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blocking factor will be represented as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</a:t>
                </a:r>
                <a:r>
                  <a:rPr lang="en-US" dirty="0" smtClean="0"/>
                  <a:t>a random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=1,2,…,10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Then the model can be written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 smtClean="0"/>
                  <a:t> (it is worth thinking about why there is no “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”)</a:t>
                </a:r>
                <a:endParaRPr lang="en-US" dirty="0" smtClean="0"/>
              </a:p>
              <a:p>
                <a:r>
                  <a:rPr lang="en-US" dirty="0" smtClean="0"/>
                  <a:t>We have two experimental units per block </a:t>
                </a:r>
                <a:r>
                  <a:rPr lang="en-US" dirty="0" smtClean="0"/>
                  <a:t>assigned </a:t>
                </a:r>
                <a:r>
                  <a:rPr lang="en-US" dirty="0" smtClean="0"/>
                  <a:t>to treatment (n=20)</a:t>
                </a:r>
              </a:p>
              <a:p>
                <a:r>
                  <a:rPr lang="en-US" dirty="0" smtClean="0"/>
                  <a:t>For any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(all independent),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  <a:endParaRPr lang="en-US" dirty="0"/>
              </a:p>
              <a:p>
                <a:r>
                  <a:rPr lang="en-US" dirty="0" smtClean="0"/>
                  <a:t>For </a:t>
                </a:r>
                <a:r>
                  <a:rPr lang="en-US" dirty="0" smtClean="0"/>
                  <a:t>this experiment, it makes sense that the blocks are </a:t>
                </a:r>
                <a:r>
                  <a:rPr lang="en-US" dirty="0"/>
                  <a:t>uncorrelated: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r>
                  <a:rPr lang="en-US" dirty="0" smtClean="0"/>
                  <a:t>Also,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smtClean="0"/>
                  <a:t>independent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845734"/>
                <a:ext cx="7586404" cy="4478866"/>
              </a:xfrm>
              <a:blipFill rotWithShape="0">
                <a:blip r:embed="rId2"/>
                <a:stretch>
                  <a:fillRect l="-804" t="-1497" r="-1045" b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Treatment Effect with a Blocked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Let’s look at the marginal model and compute the form for </a:t>
                </a: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(These will be R-side effects.  Reminder: R-side comes from “residual”)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Every observation has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the same block will additionally have a covariance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different blocks will have zero covariance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can all be summarized as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Cov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i="1" dirty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dirty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0   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  <a:blipFill rotWithShape="0">
                <a:blip r:embed="rId2"/>
                <a:stretch>
                  <a:fillRect l="-1832" t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Marginal Covariance Matrix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Any covariance structure that look like: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Cov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i="1" dirty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dirty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0   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As a matrix (which is n x n, remember), this looks like:</a:t>
                </a:r>
              </a:p>
              <a:p>
                <a:endParaRPr lang="en-US" dirty="0" smtClean="0"/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2,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</a:rPr>
                                          <m:t>2,</m:t>
                                        </m:r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cs-CZ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charset="0"/>
                                                </a:rPr>
                                                <m:t>2,10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 rotWithShape="0">
                <a:blip r:embed="rId2"/>
                <a:stretch>
                  <a:fillRect l="-808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Covariance Matrix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76400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/>
                  <a:t>A general covariance matrix would look like</a:t>
                </a:r>
                <a:br>
                  <a:rPr lang="en-US" sz="1900" dirty="0" smtClean="0"/>
                </a:br>
                <a:r>
                  <a:rPr lang="en-US" sz="19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sz="1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1900" dirty="0" smtClean="0"/>
                  <a:t>This is the maximally flexible model &amp; is known as the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 unstructured (UN) covariance</a:t>
                </a:r>
              </a:p>
              <a:p>
                <a:r>
                  <a:rPr lang="en-US" sz="1900" dirty="0" smtClean="0"/>
                  <a:t>It requires the most possible number of parameters: (n-1)n/2</a:t>
                </a:r>
              </a:p>
              <a:p>
                <a:r>
                  <a:rPr lang="en-US" sz="1900" dirty="0" smtClean="0"/>
                  <a:t>(due to the symmetry in a covariance matrix)</a:t>
                </a:r>
                <a:endParaRPr lang="en-US" sz="1900" dirty="0"/>
              </a:p>
              <a:p>
                <a:r>
                  <a:rPr lang="en-US" sz="1900" dirty="0" smtClean="0"/>
                  <a:t>Often there is more structure and hence we can use less complex models: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 smtClean="0"/>
                  <a:t>Variance Components (VC)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 smtClean="0"/>
                  <a:t>Compound Symmetry (CS)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 smtClean="0"/>
                  <a:t>Autoregressive(1) (AR(1))</a:t>
                </a:r>
              </a:p>
              <a:p>
                <a:r>
                  <a:rPr lang="en-US" sz="1500" dirty="0" smtClean="0"/>
                  <a:t>(There are many others. </a:t>
                </a:r>
                <a:r>
                  <a:rPr lang="en-US" sz="1500" dirty="0"/>
                  <a:t>See the SAS document: http://</a:t>
                </a:r>
                <a:r>
                  <a:rPr lang="en-US" sz="1500" dirty="0" smtClean="0"/>
                  <a:t>www2.sas.com/proceedings/sugi30/198-30.pdf)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76400"/>
                <a:ext cx="8321041" cy="4478866"/>
              </a:xfrm>
              <a:blipFill rotWithShape="0">
                <a:blip r:embed="rId2"/>
                <a:stretch>
                  <a:fillRect l="-1612" t="-1224" r="-1465" b="-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977769" y="1764483"/>
                <a:ext cx="30138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(This is an R-side effect.  There is no G-side effect in a marginal model as all variability is subsumed into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69" y="1764483"/>
                <a:ext cx="3013831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822" t="-2538" r="-2834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Components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variance components (VC)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model is the SAS default and looks like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This encodes no </a:t>
                </a:r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covariances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but encodes different variances, usually at different combinations of treatments</a:t>
                </a:r>
              </a:p>
              <a:p>
                <a:r>
                  <a:rPr lang="en-US" b="1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Example: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We might have an interaction model with effect A and B: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(there are 3 variance parameters)</a:t>
                </a:r>
                <a:endParaRPr lang="en-US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733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2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Symmetry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/>
                  <a:t>The 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compound symmetry (CS)</a:t>
                </a:r>
                <a:r>
                  <a:rPr lang="en-US" sz="1900" dirty="0" smtClean="0">
                    <a:solidFill>
                      <a:schemeClr val="tx1"/>
                    </a:solidFill>
                  </a:rPr>
                  <a:t> model looks like</a:t>
                </a:r>
                <a:endParaRPr lang="en-US" sz="1900" dirty="0" smtClean="0">
                  <a:solidFill>
                    <a:srgbClr val="FF0000"/>
                  </a:solidFill>
                </a:endParaRPr>
              </a:p>
              <a:p>
                <a:r>
                  <a:rPr lang="en-US" sz="19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</a:p>
              <a:p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(</a:t>
                </a:r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Note that the variances/</a:t>
                </a:r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covariances</a:t>
                </a:r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are all 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equal)</a:t>
                </a:r>
              </a:p>
              <a:p>
                <a:r>
                  <a:rPr lang="en-US" sz="1900" b="1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Example: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The covariance model we specified with our RCB is a CS model: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(there are 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2 variance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parameters)</a:t>
                </a:r>
              </a:p>
              <a:p>
                <a:endParaRPr lang="en-US" sz="1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659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172200" y="2000071"/>
                <a:ext cx="29718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 are known as “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blocks</a:t>
                </a:r>
                <a:r>
                  <a:rPr lang="en-US" dirty="0" smtClean="0"/>
                  <a:t>” of the matrix.  Not to be confused with ”blocking” in experiment design, though they often overlap 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000071"/>
                <a:ext cx="297180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48" t="-2066" r="-3285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72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Autoregressive (1)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/>
                  <a:t>The 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autoregressive(1) (AR(1))</a:t>
                </a:r>
                <a:r>
                  <a:rPr lang="en-US" sz="1900" dirty="0" smtClean="0">
                    <a:solidFill>
                      <a:schemeClr val="tx1"/>
                    </a:solidFill>
                  </a:rPr>
                  <a:t> model looks like</a:t>
                </a:r>
                <a:endParaRPr lang="en-US" sz="1900" dirty="0" smtClean="0">
                  <a:solidFill>
                    <a:srgbClr val="FF0000"/>
                  </a:solidFill>
                </a:endParaRPr>
              </a:p>
              <a:p>
                <a:r>
                  <a:rPr lang="en-US" sz="19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</a:p>
              <a:p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cs-CZ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190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1900" b="1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Example: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We make 3 measurements of same person at equal time intervals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cs-CZ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cs-CZ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uk-UA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𝐴𝑅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cs-CZ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uk-UA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𝐴𝑅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(there are 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2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variance parameters)</a:t>
                </a:r>
              </a:p>
              <a:p>
                <a:endParaRPr lang="en-US" sz="1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659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3200" y="295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(We will return to AR(1) with time series and with repeated measures)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If all of the effects in an analysis are fixed, then it is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fixed</a:t>
                </a:r>
                <a:r>
                  <a:rPr lang="en-US" dirty="0" smtClean="0"/>
                  <a:t> effects model</a:t>
                </a:r>
              </a:p>
              <a:p>
                <a:r>
                  <a:rPr lang="en-US" dirty="0"/>
                  <a:t>If all of the effects in an analysis are </a:t>
                </a:r>
                <a:r>
                  <a:rPr lang="en-US" dirty="0" smtClean="0"/>
                  <a:t>random, </a:t>
                </a:r>
                <a:r>
                  <a:rPr lang="en-US" dirty="0"/>
                  <a:t>then it is </a:t>
                </a:r>
                <a:r>
                  <a:rPr lang="en-US" dirty="0" smtClean="0"/>
                  <a:t>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random</a:t>
                </a:r>
                <a:r>
                  <a:rPr lang="en-US" dirty="0" smtClean="0"/>
                  <a:t> effects model</a:t>
                </a:r>
              </a:p>
              <a:p>
                <a:r>
                  <a:rPr lang="en-US" dirty="0" smtClean="0"/>
                  <a:t>In all other cases, it </a:t>
                </a:r>
                <a:r>
                  <a:rPr lang="en-US" dirty="0"/>
                  <a:t>is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mixed</a:t>
                </a:r>
                <a:r>
                  <a:rPr lang="en-US" dirty="0" smtClean="0"/>
                  <a:t> </a:t>
                </a:r>
                <a:r>
                  <a:rPr lang="en-US" dirty="0"/>
                  <a:t>effects </a:t>
                </a:r>
                <a:r>
                  <a:rPr lang="en-US" dirty="0" smtClean="0"/>
                  <a:t>model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A typical mixed effects model would look like: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At this point, we have only specified the form for the model but made no distributional assumptions..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8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of Our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Let’s look at the marginal model and compute the form for </a:t>
                </a: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(These will be R-side effects.  Reminder: R-side comes from “residual”)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Every observation has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the same block will additionally have a covariance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different blocks will have zero covariance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can all be summarized as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Cov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i="1" dirty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dirty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0   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  <a:blipFill rotWithShape="0">
                <a:blip r:embed="rId2"/>
                <a:stretch>
                  <a:fillRect l="-1832" t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SAS to Analyze Mixed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10548"/>
            <a:ext cx="8321041" cy="4766452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Like usual there are (at least) two main ways to analyze mixed models in SAS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Proc </a:t>
            </a:r>
            <a:r>
              <a:rPr lang="en-US" dirty="0" err="1">
                <a:solidFill>
                  <a:schemeClr val="tx1"/>
                </a:solidFill>
                <a:ea typeface="Cambria Math" charset="0"/>
                <a:cs typeface="Cambria Math" charset="0"/>
              </a:rPr>
              <a:t>Glimmix</a:t>
            </a:r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Proc Mixed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Within each procedure, there are many ways of specifying an equivalent model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(e.g. Conditional or Marginal)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Though these specify the equivalent models, that doesn’t mean they are the same!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We will focus on Proc </a:t>
            </a:r>
            <a:r>
              <a:rPr lang="en-US" dirty="0" err="1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Glimmix</a:t>
            </a:r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 for now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Let’s look at this in our current example</a:t>
            </a:r>
            <a:r>
              <a:rPr lang="is-I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…</a:t>
            </a:r>
          </a:p>
          <a:p>
            <a:endParaRPr lang="en-US" dirty="0" smtClean="0">
              <a:solidFill>
                <a:schemeClr val="tx1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68475"/>
            <a:ext cx="3672840" cy="4544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4400" y="2743200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we are interested in the block</a:t>
            </a:r>
            <a:r>
              <a:rPr lang="en-US" smtClean="0"/>
              <a:t>, treatment, and Y1 columns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 lnSpcReduction="10000"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General Linear Mixed Model: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ith variance parameters R and G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default in SAS is “variance components”, which specifies that each effect gets its own variance parameter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Overall idea: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Specify any random effect (a random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is included by default)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Specify any variance structure other than “VC”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 rotWithShape="0">
                <a:blip r:embed="rId2"/>
                <a:stretch>
                  <a:fillRect l="-2019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1826684"/>
            <a:ext cx="9144000" cy="10806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05000" y="2362200"/>
            <a:ext cx="76200" cy="1295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67000" y="2634770"/>
            <a:ext cx="0" cy="1022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971800" y="2634770"/>
            <a:ext cx="228600" cy="10275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33800" y="2634770"/>
            <a:ext cx="4038600" cy="13276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419600" y="2634770"/>
            <a:ext cx="3352800" cy="13276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91794" y="703684"/>
            <a:ext cx="346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DF approximation.  You should use it (I won’t always in the code for simplicity, however)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623434" y="1576437"/>
            <a:ext cx="2453165" cy="663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1241" y="3302504"/>
            <a:ext cx="2941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(You can specify multiple random statements for different random effects)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9" y="3488621"/>
            <a:ext cx="3556000" cy="1485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4026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Taken as the Conditional Model, this defines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Since there is only 1 random effect, we can encode the single variance parameter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using the default “VC” (hence no “Type” parameter)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402666"/>
              </a:xfrm>
              <a:blipFill rotWithShape="0">
                <a:blip r:embed="rId3"/>
                <a:stretch>
                  <a:fillRect l="-808" t="-9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408679" y="4362224"/>
            <a:ext cx="1211330" cy="6398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907351" y="4648200"/>
            <a:ext cx="19525" cy="360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3248" y="4962389"/>
            <a:ext cx="210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treatment is a </a:t>
            </a:r>
            <a:r>
              <a:rPr lang="en-US" smtClean="0"/>
              <a:t>fixed effect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05000" y="5008556"/>
            <a:ext cx="234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treating block as random. No covariance is specifies as VC is the default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52800"/>
            <a:ext cx="19812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39" y="3634578"/>
            <a:ext cx="2260600" cy="119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84" y="5352467"/>
            <a:ext cx="3276600" cy="81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965575" y="5554095"/>
                <a:ext cx="2340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575" y="5554095"/>
                <a:ext cx="234060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655797" y="3261399"/>
                <a:ext cx="493084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97" y="3261399"/>
                <a:ext cx="493084" cy="373179"/>
              </a:xfrm>
              <a:prstGeom prst="rect">
                <a:avLst/>
              </a:prstGeom>
              <a:blipFill rotWithShape="0">
                <a:blip r:embed="rId8"/>
                <a:stretch>
                  <a:fillRect t="-1639" r="-1358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655797" y="4800636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97" y="4800636"/>
                <a:ext cx="49308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3333" r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7772400" y="4684559"/>
            <a:ext cx="154204" cy="2256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979441" y="3623109"/>
            <a:ext cx="21559" cy="68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7802" y="1055885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blocks</a:t>
            </a:r>
            <a:r>
              <a:rPr lang="en-US" dirty="0"/>
              <a:t>”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52784" y="1411010"/>
            <a:ext cx="2019616" cy="3193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74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GLIMMIX: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023360"/>
          </a:xfrm>
        </p:spPr>
        <p:txBody>
          <a:bodyPr/>
          <a:lstStyle/>
          <a:p>
            <a:r>
              <a:rPr lang="en-US" dirty="0" smtClean="0"/>
              <a:t>Recall that we can think about the covariance matrix in terms </a:t>
            </a:r>
            <a:r>
              <a:rPr lang="en-US" smtClean="0"/>
              <a:t>of </a:t>
            </a:r>
            <a:r>
              <a:rPr lang="en-US"/>
              <a:t>“</a:t>
            </a:r>
            <a:r>
              <a:rPr lang="en-US">
                <a:solidFill>
                  <a:srgbClr val="00B050"/>
                </a:solidFill>
              </a:rPr>
              <a:t>blocks</a:t>
            </a:r>
            <a:r>
              <a:rPr lang="en-US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514"/>
            <a:ext cx="4968241" cy="38779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429000"/>
            <a:ext cx="234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blocks</a:t>
            </a:r>
            <a:r>
              <a:rPr lang="en-US" dirty="0"/>
              <a:t>”</a:t>
            </a:r>
            <a:r>
              <a:rPr lang="en-US" dirty="0" smtClean="0"/>
              <a:t> of the covariance matrix get specified via the “SUBJECT” statement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59301" y="5302570"/>
            <a:ext cx="165098" cy="260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4399" y="5370436"/>
            <a:ext cx="279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random effect is an adjustment to the intercept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56" y="2286514"/>
            <a:ext cx="1580769" cy="1422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6" y="4920344"/>
            <a:ext cx="1622443" cy="13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GLIMMIX: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610"/>
            <a:ext cx="4968241" cy="3877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68" y="1752600"/>
            <a:ext cx="2361247" cy="2013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1" y="3746474"/>
            <a:ext cx="4170405" cy="2514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484120" y="5715000"/>
            <a:ext cx="2446021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96820" y="3124200"/>
            <a:ext cx="2418348" cy="64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9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2" y="4252108"/>
            <a:ext cx="6565900" cy="1485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44026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Taken as the Marginal Model, this defines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 which is compound symmetry (CS)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4402666"/>
              </a:xfrm>
              <a:blipFill rotWithShape="0">
                <a:blip r:embed="rId3"/>
                <a:stretch>
                  <a:fillRect l="-767" t="-9418" r="-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37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371034" y="4868569"/>
            <a:ext cx="2008427" cy="3879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907351" y="4648200"/>
            <a:ext cx="19525" cy="360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967673"/>
            <a:ext cx="1747521" cy="9008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967038"/>
            <a:ext cx="2362200" cy="9859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89" y="5619984"/>
            <a:ext cx="2932111" cy="70461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7200" y="5655909"/>
            <a:ext cx="401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</a:t>
            </a:r>
            <a:r>
              <a:rPr lang="en-US"/>
              <a:t>“</a:t>
            </a:r>
            <a:r>
              <a:rPr lang="en-US">
                <a:solidFill>
                  <a:srgbClr val="00B050"/>
                </a:solidFill>
              </a:rPr>
              <a:t>blocks</a:t>
            </a:r>
            <a:r>
              <a:rPr lang="en-US"/>
              <a:t>”</a:t>
            </a:r>
            <a:r>
              <a:rPr lang="en-US" smtClean="0"/>
              <a:t> </a:t>
            </a:r>
            <a:r>
              <a:rPr lang="en-US" dirty="0" smtClean="0"/>
              <a:t>of the covariance matrix get specified via the “SUBJECT” statement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340973" y="5402853"/>
            <a:ext cx="1565275" cy="35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40973" y="4354146"/>
            <a:ext cx="574117" cy="140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ame 35"/>
          <p:cNvSpPr/>
          <p:nvPr/>
        </p:nvSpPr>
        <p:spPr>
          <a:xfrm>
            <a:off x="3124200" y="3499326"/>
            <a:ext cx="1846974" cy="9059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146156" y="3549805"/>
                <a:ext cx="1024319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156" y="3549805"/>
                <a:ext cx="1024319" cy="3731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4419600" y="5791200"/>
                <a:ext cx="2340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791200"/>
                <a:ext cx="234060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" y="1780726"/>
            <a:ext cx="6147661" cy="1395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GLIMMIX: Estimating the Treatment Effect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" y="5464458"/>
            <a:ext cx="7543800" cy="8590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1" y="2603833"/>
            <a:ext cx="2986195" cy="286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" y="4502632"/>
            <a:ext cx="3276600" cy="8255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810000" y="2286000"/>
            <a:ext cx="3810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26790" y="1921503"/>
            <a:ext cx="394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isn’t needed in this problem.  Why?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72000" y="2971800"/>
            <a:ext cx="24351" cy="249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952621"/>
            <a:ext cx="457200" cy="107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89694" y="3946257"/>
            <a:ext cx="15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(These have the same information but it is displayed differently)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146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Conditional vs. Marginal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Distributional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A typical mixed effects model would look like: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 (almost) all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This </a:t>
                </a:r>
                <a:r>
                  <a:rPr lang="en-US" dirty="0" smtClean="0"/>
                  <a:t>is like saying that all the cumulative effects of being in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can be summarized in a single number that we consider random</a:t>
                </a:r>
              </a:p>
              <a:p>
                <a:r>
                  <a:rPr lang="en-US" dirty="0" smtClean="0"/>
                  <a:t>Intuitively, we might model it as random to represent our ignorance about all of these unmeasured effects</a:t>
                </a:r>
              </a:p>
              <a:p>
                <a:r>
                  <a:rPr lang="en-US" dirty="0" smtClean="0"/>
                  <a:t>(this is somewhat analogous to weather predictions)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2041" r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105400" y="3623502"/>
                <a:ext cx="381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(but there will be cases in which there is a covariance between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623502"/>
                <a:ext cx="38100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440" t="-3289" r="-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Conditional vs. Marginal Matters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" y="2012437"/>
            <a:ext cx="5600700" cy="1447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40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2947400"/>
            <a:ext cx="2044700" cy="1041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766300"/>
            <a:ext cx="2882900" cy="1181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" y="3810000"/>
            <a:ext cx="6239368" cy="147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33" y="5169900"/>
            <a:ext cx="2057400" cy="1028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4039136"/>
            <a:ext cx="2921000" cy="11938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5486400" y="2667000"/>
            <a:ext cx="736600" cy="2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86400" y="2947400"/>
            <a:ext cx="990600" cy="40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56311" y="5144390"/>
            <a:ext cx="885789" cy="36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739521" y="4692454"/>
            <a:ext cx="459684" cy="43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095" y="1201878"/>
            <a:ext cx="431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that there is a zero </a:t>
            </a:r>
            <a:r>
              <a:rPr lang="en-US" smtClean="0"/>
              <a:t>variance estimate</a:t>
            </a:r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753233" y="1575315"/>
            <a:ext cx="323967" cy="91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ame 29"/>
          <p:cNvSpPr/>
          <p:nvPr/>
        </p:nvSpPr>
        <p:spPr>
          <a:xfrm>
            <a:off x="7753233" y="2438400"/>
            <a:ext cx="613527" cy="24442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58675" y="5200471"/>
            <a:ext cx="6992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REML solution in the conditional model yields a negative variance, which gets </a:t>
            </a:r>
            <a:r>
              <a:rPr lang="en-US" dirty="0" err="1" smtClean="0"/>
              <a:t>thresholded</a:t>
            </a:r>
            <a:r>
              <a:rPr lang="en-US" dirty="0" smtClean="0"/>
              <a:t> at 0 (this occurs when the MS(block) &lt; MS(error)</a:t>
            </a:r>
          </a:p>
          <a:p>
            <a:r>
              <a:rPr lang="en-US" dirty="0" smtClean="0"/>
              <a:t>If you use the “</a:t>
            </a:r>
            <a:r>
              <a:rPr lang="en-US" dirty="0" err="1" smtClean="0"/>
              <a:t>nobound</a:t>
            </a:r>
            <a:r>
              <a:rPr lang="en-US" dirty="0" smtClean="0"/>
              <a:t>” option, you will get the same inference in both models but a negative variance in the conditional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6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Distributional Assumptions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A typical mixed effects model would look like: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 (almost) all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Also, typically we assume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 smtClean="0"/>
                  <a:t> are independent</a:t>
                </a:r>
                <a:endParaRPr lang="en-US" dirty="0"/>
              </a:p>
              <a:p>
                <a:r>
                  <a:rPr lang="en-US" dirty="0" smtClean="0"/>
                  <a:t>If the response is sensibly modeled as a normal random variable, then: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Now inferences can be made with this model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It will be convenient to refer to conditional probability and distributions</a:t>
                </a:r>
              </a:p>
              <a:p>
                <a:r>
                  <a:rPr lang="en-US" dirty="0" smtClean="0"/>
                  <a:t>We have been talking about them all along, but not in full generality</a:t>
                </a:r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</a:t>
                </a:r>
                <a:r>
                  <a:rPr lang="en-US" dirty="0"/>
                  <a:t> </a:t>
                </a:r>
                <a:r>
                  <a:rPr lang="en-US" sz="1900" dirty="0" smtClean="0"/>
                  <a:t>Modeling the mean of Y as a function of X is a 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conditional mean</a:t>
                </a:r>
                <a:r>
                  <a:rPr lang="en-US" sz="19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US" sz="1900" dirty="0">
                  <a:solidFill>
                    <a:schemeClr val="tx1"/>
                  </a:solidFill>
                </a:endParaRPr>
              </a:p>
              <a:p>
                <a:r>
                  <a:rPr lang="en-US" dirty="0" smtClean="0"/>
                  <a:t>Likewise, the </a:t>
                </a:r>
                <a:r>
                  <a:rPr lang="en-US" dirty="0" smtClean="0"/>
                  <a:t>“conditional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</m:oMath>
                </a14:m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” is written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Conditional probability is straightforward intuitively but can be challenging </a:t>
                </a:r>
                <a:r>
                  <a:rPr lang="en-US" dirty="0" err="1" smtClean="0"/>
                  <a:t>notationally</a:t>
                </a:r>
                <a:r>
                  <a:rPr lang="en-US" dirty="0" smtClean="0"/>
                  <a:t>/theoretically</a:t>
                </a:r>
              </a:p>
              <a:p>
                <a:r>
                  <a:rPr lang="en-US" b="1" dirty="0" smtClean="0"/>
                  <a:t>Intuition:</a:t>
                </a:r>
                <a:r>
                  <a:rPr lang="en-US" dirty="0" smtClean="0"/>
                  <a:t> Conditional probability can be thought of as “updating” your probabilities with new information that you now “know”</a:t>
                </a:r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What is the probability that Dr. </a:t>
                </a:r>
                <a:r>
                  <a:rPr lang="en-US" dirty="0" err="1" smtClean="0"/>
                  <a:t>Gunst</a:t>
                </a:r>
                <a:r>
                  <a:rPr lang="en-US" dirty="0" smtClean="0"/>
                  <a:t> is in his office right now?</a:t>
                </a:r>
              </a:p>
              <a:p>
                <a:r>
                  <a:rPr lang="en-US" dirty="0" smtClean="0"/>
                  <a:t>What is the probability that</a:t>
                </a:r>
                <a:r>
                  <a:rPr lang="en-US" dirty="0"/>
                  <a:t> Dr. </a:t>
                </a:r>
                <a:r>
                  <a:rPr lang="en-US" dirty="0" err="1" smtClean="0"/>
                  <a:t>Gunst</a:t>
                </a:r>
                <a:r>
                  <a:rPr lang="en-US" dirty="0" smtClean="0"/>
                  <a:t> is in his office right now given that he teaches until 9:30 am Tuesday/Thursday?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733" t="-1497"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45734"/>
                <a:ext cx="8458200" cy="461405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Suppose we are asking the question: what is the probability that a random person will have a heart attack in the next </a:t>
                </a:r>
                <a:r>
                  <a:rPr lang="en-US" dirty="0" smtClean="0"/>
                  <a:t>year: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Prob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H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This would be fairly easy to estimate: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 smtClean="0"/>
                  <a:t> be the heart attack event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h𝑒𝑎𝑟𝑡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𝑎𝑡𝑡𝑎𝑐𝑘𝑠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sz="1800" dirty="0" smtClean="0"/>
                  <a:t>(Note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Prob</m:t>
                    </m:r>
                    <m:r>
                      <m:rPr>
                        <m:nor/>
                      </m:rPr>
                      <a:rPr lang="en-US" sz="1800" b="0" i="0" dirty="0" smtClean="0"/>
                      <m:t>(</m:t>
                    </m:r>
                    <m:r>
                      <m:rPr>
                        <m:nor/>
                      </m:rPr>
                      <a:rPr lang="en-US" sz="1800" b="0" i="0" dirty="0" smtClean="0"/>
                      <m:t>H</m:t>
                    </m:r>
                    <m:r>
                      <m:rPr>
                        <m:nor/>
                      </m:rPr>
                      <a:rPr lang="en-US" sz="1800" b="0" i="0" dirty="0" smtClean="0"/>
                      <m:t>)</m:t>
                    </m:r>
                  </m:oMath>
                </a14:m>
                <a:r>
                  <a:rPr lang="en-US" sz="1800" dirty="0" smtClean="0"/>
                  <a:t> is usually called the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marginal distribution </a:t>
                </a:r>
                <a:r>
                  <a:rPr lang="en-US" sz="1800" dirty="0" smtClean="0"/>
                  <a:t>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0" dirty="0" smtClean="0"/>
                      <m:t>H</m:t>
                    </m:r>
                  </m:oMath>
                </a14:m>
                <a:r>
                  <a:rPr lang="en-US" sz="1800" dirty="0" smtClean="0"/>
                  <a:t>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However, this would be pretty useless as not everyone has the same probability</a:t>
                </a:r>
              </a:p>
              <a:p>
                <a:r>
                  <a:rPr lang="en-US" dirty="0" smtClean="0"/>
                  <a:t>Instead, we need to take into account diet, weight, family history,</a:t>
                </a:r>
                <a:r>
                  <a:rPr lang="is-IS" dirty="0" smtClean="0"/>
                  <a:t>…. Call </a:t>
                </a:r>
                <a:r>
                  <a:rPr lang="is-IS" dirty="0" smtClean="0"/>
                  <a:t>these</a:t>
                </a:r>
                <a:r>
                  <a:rPr lang="is-IS" dirty="0" smtClean="0"/>
                  <a:t> </a:t>
                </a:r>
                <a14:m>
                  <m:oMath xmlns:m="http://schemas.openxmlformats.org/officeDocument/2006/math">
                    <m:r>
                      <a:rPr lang="is-IS" i="1" dirty="0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Now, we would like to report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This is much harder to estimate</a:t>
                </a:r>
                <a:r>
                  <a:rPr lang="is-IS" dirty="0" smtClean="0"/>
                  <a:t>…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45734"/>
                <a:ext cx="8458200" cy="4614052"/>
              </a:xfrm>
              <a:blipFill rotWithShape="0">
                <a:blip r:embed="rId2"/>
                <a:stretch>
                  <a:fillRect l="-793" t="-1453"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4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One thing that we might have a lot of information about is the “opposite”: </a:t>
                </a:r>
              </a:p>
              <a:p>
                <a:r>
                  <a:rPr lang="en-US" dirty="0"/>
                  <a:t>O</a:t>
                </a:r>
                <a:r>
                  <a:rPr lang="en-US" dirty="0" smtClean="0"/>
                  <a:t>nce someone has a heart attack, what are their </a:t>
                </a:r>
                <a:r>
                  <a:rPr lang="en-US" dirty="0"/>
                  <a:t>diet, weight, family history</a:t>
                </a:r>
                <a:r>
                  <a:rPr lang="en-US" dirty="0" smtClean="0"/>
                  <a:t>, </a:t>
                </a:r>
                <a:r>
                  <a:rPr lang="is-IS" dirty="0" smtClean="0"/>
                  <a:t>…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𝑎𝑑𝑚𝑖𝑡𝑡𝑒𝑑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h𝑜𝑠𝑝𝑖𝑡𝑎𝑙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A common mistake is to informally “invert” this probability and talk about it like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Lots of obese people have heart attacks.  Hence, there are public service announcements about the risks of obesity.</a:t>
                </a:r>
              </a:p>
              <a:p>
                <a:r>
                  <a:rPr lang="en-US" dirty="0" smtClean="0"/>
                  <a:t>But, this is fundamentally a statement about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𝑜𝑏𝑒𝑠𝑒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 smtClean="0"/>
                  <a:t>, not the hoped-for implication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𝑜𝑏𝑒𝑠𝑒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(Of course, this is layered on top of another interpretation issue)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  <a:blipFill rotWithShape="0">
                <a:blip r:embed="rId2"/>
                <a:stretch>
                  <a:fillRect l="-793" t="-1497" r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_5371darrenPPthem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5371darrenPPtheme" id="{45A9DFA8-B107-0749-9BF8-E2D2F4912A4A}" vid="{5A4F3BCF-9C42-8B47-B324-B92314DCD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_5371darrenPPtheme</Template>
  <TotalTime>37161</TotalTime>
  <Words>1533</Words>
  <Application>Microsoft Macintosh PowerPoint</Application>
  <PresentationFormat>On-screen Show (4:3)</PresentationFormat>
  <Paragraphs>324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Cambria Math</vt:lpstr>
      <vt:lpstr>Arial</vt:lpstr>
      <vt:lpstr>_5371darrenPPtheme</vt:lpstr>
      <vt:lpstr>Mixed Effects</vt:lpstr>
      <vt:lpstr>Fixed Effect or Random Effect?</vt:lpstr>
      <vt:lpstr>Some Definitions</vt:lpstr>
      <vt:lpstr>Adding Distributional Assumptions</vt:lpstr>
      <vt:lpstr>Adding Distributional Assumptions</vt:lpstr>
      <vt:lpstr>Conditional Distributions</vt:lpstr>
      <vt:lpstr>Conditional Distributions</vt:lpstr>
      <vt:lpstr>Conditional Distributions</vt:lpstr>
      <vt:lpstr>Conditional Distributions</vt:lpstr>
      <vt:lpstr>Conditional Distributions</vt:lpstr>
      <vt:lpstr>Mixed Effects Models</vt:lpstr>
      <vt:lpstr>Mixed Effects as a Conditional Distribution</vt:lpstr>
      <vt:lpstr>Linear Mixed Effects Model</vt:lpstr>
      <vt:lpstr>Linear Mixed Effects Model</vt:lpstr>
      <vt:lpstr>Linear Mixed Effects Model: Estimation</vt:lpstr>
      <vt:lpstr>Linear Mixed Effects Model: Conditional vs. Marginal</vt:lpstr>
      <vt:lpstr>Linear Mixed Effects Model: Conditional vs. Marginal</vt:lpstr>
      <vt:lpstr>Linear Mixed Effects Model: Conditional vs. Marginal</vt:lpstr>
      <vt:lpstr>Mixed Effects Models: Example</vt:lpstr>
      <vt:lpstr>An Agricultural Experiment</vt:lpstr>
      <vt:lpstr>Testing for Treatment Effect with a Blocked Design</vt:lpstr>
      <vt:lpstr>Testing for Treatment Effect with a Blocked Design</vt:lpstr>
      <vt:lpstr>The Marginal Covariance Matrix</vt:lpstr>
      <vt:lpstr>Covariance Structures</vt:lpstr>
      <vt:lpstr>A General Covariance Matrix</vt:lpstr>
      <vt:lpstr>Variance Components</vt:lpstr>
      <vt:lpstr>Compound Symmetry</vt:lpstr>
      <vt:lpstr>Autoregressive (1)</vt:lpstr>
      <vt:lpstr>Back to the Example</vt:lpstr>
      <vt:lpstr>Reminder of Our Model</vt:lpstr>
      <vt:lpstr>Using SAS to Analyze Mixed Models</vt:lpstr>
      <vt:lpstr>The Data</vt:lpstr>
      <vt:lpstr>PROC GLIMMIX</vt:lpstr>
      <vt:lpstr>PROC GLIMMIX: Example</vt:lpstr>
      <vt:lpstr>PROC GLIMMIX: Example</vt:lpstr>
      <vt:lpstr>PROC GLIMMIX: Example</vt:lpstr>
      <vt:lpstr>PROC GLIMMIX: Example</vt:lpstr>
      <vt:lpstr>PROC GLIMMIX: Estimating the Treatment Effect</vt:lpstr>
      <vt:lpstr>When Conditional vs. Marginal Matters</vt:lpstr>
      <vt:lpstr>When Conditional vs. Marginal Matters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Regression II</dc:title>
  <dc:creator>Bivin Sadler</dc:creator>
  <cp:lastModifiedBy>Homrighausen, Darren</cp:lastModifiedBy>
  <cp:revision>634</cp:revision>
  <cp:lastPrinted>2018-03-25T17:25:15Z</cp:lastPrinted>
  <dcterms:created xsi:type="dcterms:W3CDTF">2015-01-29T08:52:07Z</dcterms:created>
  <dcterms:modified xsi:type="dcterms:W3CDTF">2018-03-25T18:30:02Z</dcterms:modified>
</cp:coreProperties>
</file>